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8"/>
  </p:notesMasterIdLst>
  <p:sldIdLst>
    <p:sldId id="256" r:id="rId2"/>
    <p:sldId id="257" r:id="rId3"/>
    <p:sldId id="258" r:id="rId4"/>
    <p:sldId id="259" r:id="rId5"/>
    <p:sldId id="260" r:id="rId6"/>
    <p:sldId id="271" r:id="rId7"/>
    <p:sldId id="264" r:id="rId8"/>
    <p:sldId id="261" r:id="rId9"/>
    <p:sldId id="262" r:id="rId10"/>
    <p:sldId id="263" r:id="rId11"/>
    <p:sldId id="265" r:id="rId12"/>
    <p:sldId id="266" r:id="rId13"/>
    <p:sldId id="267" r:id="rId14"/>
    <p:sldId id="268" r:id="rId15"/>
    <p:sldId id="269" r:id="rId16"/>
    <p:sldId id="272" r:id="rId1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C96F22C-C407-4B23-817D-4B949B05F7DE}" type="datetimeFigureOut">
              <a:rPr lang="ar-SA" smtClean="0"/>
              <a:t>02/28/1437</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4B6EFE9-D202-4498-BBBA-FA998DF1E3C8}" type="slidenum">
              <a:rPr lang="ar-SA" smtClean="0"/>
              <a:t>‹#›</a:t>
            </a:fld>
            <a:endParaRPr lang="ar-SA"/>
          </a:p>
        </p:txBody>
      </p:sp>
    </p:spTree>
    <p:extLst>
      <p:ext uri="{BB962C8B-B14F-4D97-AF65-F5344CB8AC3E}">
        <p14:creationId xmlns:p14="http://schemas.microsoft.com/office/powerpoint/2010/main" val="49247830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54B6EFE9-D202-4498-BBBA-FA998DF1E3C8}" type="slidenum">
              <a:rPr lang="ar-SA" smtClean="0"/>
              <a:t>8</a:t>
            </a:fld>
            <a:endParaRPr lang="ar-SA"/>
          </a:p>
        </p:txBody>
      </p:sp>
    </p:spTree>
    <p:extLst>
      <p:ext uri="{BB962C8B-B14F-4D97-AF65-F5344CB8AC3E}">
        <p14:creationId xmlns:p14="http://schemas.microsoft.com/office/powerpoint/2010/main" val="360977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54B6EFE9-D202-4498-BBBA-FA998DF1E3C8}" type="slidenum">
              <a:rPr lang="ar-SA" smtClean="0"/>
              <a:t>11</a:t>
            </a:fld>
            <a:endParaRPr lang="ar-SA"/>
          </a:p>
        </p:txBody>
      </p:sp>
    </p:spTree>
    <p:extLst>
      <p:ext uri="{BB962C8B-B14F-4D97-AF65-F5344CB8AC3E}">
        <p14:creationId xmlns:p14="http://schemas.microsoft.com/office/powerpoint/2010/main" val="3586874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4960D611-E3D0-46A7-A75B-2F66D0029496}" type="datetimeFigureOut">
              <a:rPr lang="ar-SA" smtClean="0"/>
              <a:t>02/28/1437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3521198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960D611-E3D0-46A7-A75B-2F66D0029496}" type="datetimeFigureOut">
              <a:rPr lang="ar-SA" smtClean="0"/>
              <a:t>02/28/1437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4190573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960D611-E3D0-46A7-A75B-2F66D0029496}" type="datetimeFigureOut">
              <a:rPr lang="ar-SA" smtClean="0"/>
              <a:t>02/28/1437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3131020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960D611-E3D0-46A7-A75B-2F66D0029496}" type="datetimeFigureOut">
              <a:rPr lang="ar-SA" smtClean="0"/>
              <a:t>02/28/1437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420338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60D611-E3D0-46A7-A75B-2F66D0029496}" type="datetimeFigureOut">
              <a:rPr lang="ar-SA" smtClean="0"/>
              <a:t>02/28/1437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2157989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4960D611-E3D0-46A7-A75B-2F66D0029496}" type="datetimeFigureOut">
              <a:rPr lang="ar-SA" smtClean="0"/>
              <a:t>02/28/1437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2585108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4960D611-E3D0-46A7-A75B-2F66D0029496}" type="datetimeFigureOut">
              <a:rPr lang="ar-SA" smtClean="0"/>
              <a:t>02/28/1437</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2472989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4960D611-E3D0-46A7-A75B-2F66D0029496}" type="datetimeFigureOut">
              <a:rPr lang="ar-SA" smtClean="0"/>
              <a:t>02/28/1437</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3544746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60D611-E3D0-46A7-A75B-2F66D0029496}" type="datetimeFigureOut">
              <a:rPr lang="ar-SA" smtClean="0"/>
              <a:t>02/28/1437</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238738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60D611-E3D0-46A7-A75B-2F66D0029496}" type="datetimeFigureOut">
              <a:rPr lang="ar-SA" smtClean="0"/>
              <a:t>02/28/1437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434537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60D611-E3D0-46A7-A75B-2F66D0029496}" type="datetimeFigureOut">
              <a:rPr lang="ar-SA" smtClean="0"/>
              <a:t>02/28/1437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1125162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960D611-E3D0-46A7-A75B-2F66D0029496}" type="datetimeFigureOut">
              <a:rPr lang="ar-SA" smtClean="0"/>
              <a:t>02/28/1437</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E59AA4C-EE45-4781-9EE1-94C7805A138F}" type="slidenum">
              <a:rPr lang="ar-SA" smtClean="0"/>
              <a:t>‹#›</a:t>
            </a:fld>
            <a:endParaRPr lang="ar-SA"/>
          </a:p>
        </p:txBody>
      </p:sp>
    </p:spTree>
    <p:extLst>
      <p:ext uri="{BB962C8B-B14F-4D97-AF65-F5344CB8AC3E}">
        <p14:creationId xmlns:p14="http://schemas.microsoft.com/office/powerpoint/2010/main" val="675636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76672"/>
            <a:ext cx="7846640" cy="2016223"/>
          </a:xfrm>
        </p:spPr>
        <p:txBody>
          <a:bodyPr>
            <a:normAutofit fontScale="90000"/>
          </a:bodyPr>
          <a:lstStyle/>
          <a:p>
            <a:r>
              <a:rPr lang="en-US" sz="4000" b="1" dirty="0" smtClean="0"/>
              <a:t/>
            </a:r>
            <a:br>
              <a:rPr lang="en-US" sz="4000" b="1" dirty="0" smtClean="0"/>
            </a:br>
            <a:r>
              <a:rPr lang="en-US" sz="4000" b="1" dirty="0"/>
              <a:t/>
            </a:r>
            <a:br>
              <a:rPr lang="en-US" sz="4000" b="1" dirty="0"/>
            </a:br>
            <a:r>
              <a:rPr lang="en-US" b="1" dirty="0" smtClean="0">
                <a:solidFill>
                  <a:srgbClr val="C00000"/>
                </a:solidFill>
                <a:latin typeface="Algerian" pitchFamily="82" charset="0"/>
              </a:rPr>
              <a:t>Physical </a:t>
            </a:r>
            <a:r>
              <a:rPr lang="en-US" b="1" dirty="0">
                <a:solidFill>
                  <a:srgbClr val="C00000"/>
                </a:solidFill>
                <a:latin typeface="Algerian" pitchFamily="82" charset="0"/>
              </a:rPr>
              <a:t>Electronics </a:t>
            </a:r>
            <a:r>
              <a:rPr lang="en-US" b="1" dirty="0" smtClean="0">
                <a:solidFill>
                  <a:srgbClr val="C00000"/>
                </a:solidFill>
                <a:latin typeface="Algerian" pitchFamily="82" charset="0"/>
              </a:rPr>
              <a:t/>
            </a:r>
            <a:br>
              <a:rPr lang="en-US" b="1" dirty="0" smtClean="0">
                <a:solidFill>
                  <a:srgbClr val="C00000"/>
                </a:solidFill>
                <a:latin typeface="Algerian" pitchFamily="82" charset="0"/>
              </a:rPr>
            </a:br>
            <a:r>
              <a:rPr lang="en-US" b="1" dirty="0">
                <a:solidFill>
                  <a:srgbClr val="C00000"/>
                </a:solidFill>
                <a:latin typeface="Algerian" pitchFamily="82" charset="0"/>
              </a:rPr>
              <a:t/>
            </a:r>
            <a:br>
              <a:rPr lang="en-US" b="1" dirty="0">
                <a:solidFill>
                  <a:srgbClr val="C00000"/>
                </a:solidFill>
                <a:latin typeface="Algerian" pitchFamily="82" charset="0"/>
              </a:rPr>
            </a:br>
            <a:r>
              <a:rPr lang="en-US" sz="4000" b="1" dirty="0" smtClean="0"/>
              <a:t>                          </a:t>
            </a:r>
            <a:r>
              <a:rPr lang="en-US" sz="3600" b="1" dirty="0" smtClean="0"/>
              <a:t>lecture-9</a:t>
            </a:r>
            <a:r>
              <a:rPr lang="en-US" sz="4000" b="1" dirty="0" smtClean="0"/>
              <a:t>                             </a:t>
            </a:r>
            <a:br>
              <a:rPr lang="en-US" sz="4000" b="1" dirty="0" smtClean="0"/>
            </a:br>
            <a:r>
              <a:rPr lang="en-US" dirty="0"/>
              <a:t/>
            </a:r>
            <a:br>
              <a:rPr lang="en-US" dirty="0"/>
            </a:br>
            <a:endParaRPr lang="ar-SA" dirty="0"/>
          </a:p>
        </p:txBody>
      </p:sp>
      <p:sp>
        <p:nvSpPr>
          <p:cNvPr id="3" name="Subtitle 2"/>
          <p:cNvSpPr>
            <a:spLocks noGrp="1"/>
          </p:cNvSpPr>
          <p:nvPr>
            <p:ph type="subTitle" idx="1"/>
          </p:nvPr>
        </p:nvSpPr>
        <p:spPr>
          <a:xfrm>
            <a:off x="251520" y="2492896"/>
            <a:ext cx="8645400" cy="3456384"/>
          </a:xfrm>
        </p:spPr>
        <p:txBody>
          <a:bodyPr>
            <a:normAutofit fontScale="32500" lnSpcReduction="20000"/>
          </a:bodyPr>
          <a:lstStyle/>
          <a:p>
            <a:pPr eaLnBrk="0" fontAlgn="base" hangingPunct="0"/>
            <a:r>
              <a:rPr lang="en-US" sz="2800" b="1" dirty="0" smtClean="0">
                <a:effectLst>
                  <a:outerShdw blurRad="38100" dist="38100" dir="2700000" algn="tl">
                    <a:srgbClr val="C0C0C0"/>
                  </a:outerShdw>
                </a:effectLst>
              </a:rPr>
              <a:t> </a:t>
            </a:r>
            <a:endParaRPr lang="en-US" sz="2800" dirty="0" smtClean="0"/>
          </a:p>
          <a:p>
            <a:pPr eaLnBrk="0" fontAlgn="base" hangingPunct="0"/>
            <a:r>
              <a:rPr lang="en-US" sz="2800" b="1" dirty="0">
                <a:effectLst>
                  <a:outerShdw blurRad="38100" dist="38100" dir="2700000" algn="tl">
                    <a:srgbClr val="C0C0C0"/>
                  </a:outerShdw>
                </a:effectLst>
              </a:rPr>
              <a:t> </a:t>
            </a:r>
            <a:r>
              <a:rPr lang="en-US" sz="18500" b="1" dirty="0">
                <a:cs typeface="+mj-cs"/>
              </a:rPr>
              <a:t>Junction-Diode</a:t>
            </a:r>
            <a:endParaRPr lang="en-US" sz="18500" dirty="0">
              <a:cs typeface="+mj-cs"/>
            </a:endParaRPr>
          </a:p>
          <a:p>
            <a:pPr eaLnBrk="0" fontAlgn="base" hangingPunct="0"/>
            <a:endParaRPr lang="en-US" sz="2800" dirty="0"/>
          </a:p>
          <a:p>
            <a:pPr eaLnBrk="0" fontAlgn="base" hangingPunct="0"/>
            <a:r>
              <a:rPr lang="en-US" sz="2800" b="1" dirty="0">
                <a:effectLst>
                  <a:outerShdw blurRad="38100" dist="38100" dir="2700000" algn="tl">
                    <a:srgbClr val="C0C0C0"/>
                  </a:outerShdw>
                </a:effectLst>
              </a:rPr>
              <a:t> </a:t>
            </a:r>
            <a:endParaRPr lang="en-US" sz="2800" dirty="0"/>
          </a:p>
          <a:p>
            <a:pPr eaLnBrk="0" fontAlgn="base" hangingPunct="0"/>
            <a:r>
              <a:rPr lang="en-US" sz="2800" b="1" u="sng" dirty="0">
                <a:effectLst>
                  <a:outerShdw blurRad="38100" dist="38100" dir="2700000" algn="tl">
                    <a:srgbClr val="C0C0C0"/>
                  </a:outerShdw>
                </a:effectLst>
              </a:rPr>
              <a:t> </a:t>
            </a:r>
            <a:endParaRPr lang="en-US" sz="2800" dirty="0"/>
          </a:p>
          <a:p>
            <a:pPr eaLnBrk="0" fontAlgn="base" hangingPunct="0"/>
            <a:r>
              <a:rPr lang="en-US" sz="2800" dirty="0"/>
              <a:t> </a:t>
            </a:r>
          </a:p>
          <a:p>
            <a:pPr eaLnBrk="0" fontAlgn="base" hangingPunct="0"/>
            <a:r>
              <a:rPr lang="en-US" sz="5400" dirty="0"/>
              <a:t> </a:t>
            </a:r>
            <a:r>
              <a:rPr lang="en-US" sz="24000" dirty="0"/>
              <a:t> </a:t>
            </a:r>
            <a:r>
              <a:rPr lang="en-US" sz="12800" dirty="0"/>
              <a:t> </a:t>
            </a:r>
            <a:r>
              <a:rPr lang="en-US" sz="12800" b="1" i="1" dirty="0" smtClean="0">
                <a:solidFill>
                  <a:srgbClr val="C00000"/>
                </a:solidFill>
              </a:rPr>
              <a:t>Dr. </a:t>
            </a:r>
            <a:r>
              <a:rPr lang="en-US" sz="12800" b="1" i="1" dirty="0" err="1" smtClean="0">
                <a:solidFill>
                  <a:srgbClr val="C00000"/>
                </a:solidFill>
              </a:rPr>
              <a:t>Suha</a:t>
            </a:r>
            <a:r>
              <a:rPr lang="en-US" sz="12800" b="1" i="1" dirty="0" smtClean="0">
                <a:solidFill>
                  <a:srgbClr val="C00000"/>
                </a:solidFill>
              </a:rPr>
              <a:t> I. Al- </a:t>
            </a:r>
            <a:r>
              <a:rPr lang="en-US" sz="12800" b="1" i="1" dirty="0" err="1" smtClean="0">
                <a:solidFill>
                  <a:srgbClr val="C00000"/>
                </a:solidFill>
              </a:rPr>
              <a:t>Nassar</a:t>
            </a:r>
            <a:endParaRPr lang="ar-SA" sz="12800" i="1" dirty="0">
              <a:solidFill>
                <a:srgbClr val="C00000"/>
              </a:solidFill>
            </a:endParaRPr>
          </a:p>
        </p:txBody>
      </p:sp>
    </p:spTree>
    <p:extLst>
      <p:ext uri="{BB962C8B-B14F-4D97-AF65-F5344CB8AC3E}">
        <p14:creationId xmlns:p14="http://schemas.microsoft.com/office/powerpoint/2010/main" val="324582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0"/>
            <a:ext cx="8640960"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0324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346" y="404664"/>
            <a:ext cx="8496944" cy="5939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4671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8466" y="295274"/>
            <a:ext cx="4085481" cy="6302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6" y="295274"/>
            <a:ext cx="4774208" cy="6446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9097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1" y="110039"/>
            <a:ext cx="6982951" cy="350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612526"/>
            <a:ext cx="6982951" cy="2959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0717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792" y="145480"/>
            <a:ext cx="7920879" cy="6552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6270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8640"/>
            <a:ext cx="7787208" cy="643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2841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90974"/>
            <a:ext cx="7416824"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2046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188640"/>
            <a:ext cx="6552728" cy="707886"/>
          </a:xfrm>
          <a:prstGeom prst="rect">
            <a:avLst/>
          </a:prstGeom>
        </p:spPr>
        <p:txBody>
          <a:bodyPr wrap="square">
            <a:spAutoFit/>
          </a:bodyPr>
          <a:lstStyle/>
          <a:p>
            <a:pPr algn="ctr" eaLnBrk="0" fontAlgn="base" hangingPunct="0"/>
            <a:r>
              <a:rPr lang="en-US" sz="4000" b="1" dirty="0">
                <a:cs typeface="+mj-cs"/>
              </a:rPr>
              <a:t>Junction-Diode</a:t>
            </a:r>
            <a:endParaRPr lang="en-US" sz="4000" dirty="0">
              <a:cs typeface="+mj-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919740"/>
            <a:ext cx="7632848"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35596" y="3204907"/>
            <a:ext cx="7344816" cy="1477328"/>
          </a:xfrm>
          <a:prstGeom prst="rect">
            <a:avLst/>
          </a:prstGeom>
        </p:spPr>
        <p:txBody>
          <a:bodyPr wrap="square">
            <a:spAutoFit/>
          </a:bodyPr>
          <a:lstStyle/>
          <a:p>
            <a:pPr algn="l"/>
            <a:r>
              <a:rPr lang="en-US" dirty="0"/>
              <a:t>The p-n junction is the junction between an n-type semiconductor and a p-type semiconductor. It is fabricated by introducing donor impurities into one side of an intrinsic semiconductor crystal and acceptor impurities into the other side. The transition between the two regions occurs in a very small distance, typically 0.5 </a:t>
            </a:r>
            <a:r>
              <a:rPr lang="en-US" dirty="0" err="1"/>
              <a:t>μm</a:t>
            </a:r>
            <a:r>
              <a:rPr lang="en-US" dirty="0"/>
              <a:t>.</a:t>
            </a:r>
            <a:endParaRPr lang="ar-SA" dirty="0"/>
          </a:p>
        </p:txBody>
      </p:sp>
    </p:spTree>
    <p:extLst>
      <p:ext uri="{BB962C8B-B14F-4D97-AF65-F5344CB8AC3E}">
        <p14:creationId xmlns:p14="http://schemas.microsoft.com/office/powerpoint/2010/main" val="1999227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293096"/>
            <a:ext cx="648072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11560" y="404664"/>
            <a:ext cx="8064896" cy="3693319"/>
          </a:xfrm>
          <a:prstGeom prst="rect">
            <a:avLst/>
          </a:prstGeom>
        </p:spPr>
        <p:txBody>
          <a:bodyPr wrap="square">
            <a:spAutoFit/>
          </a:bodyPr>
          <a:lstStyle/>
          <a:p>
            <a:pPr algn="l"/>
            <a:r>
              <a:rPr lang="en-US" dirty="0">
                <a:cs typeface="+mj-cs"/>
              </a:rPr>
              <a:t>The below figure illustrates the cross section of a p-n junction where the donor ions are represented by positive signs and the acceptor ions are represented by negative signs. Initially, we assume that the only charge carriers in the n-type side are free electrons and that the only charge carriers in the p-type side are holes. The p-type region is doped with acceptor impurities at an average concentration of </a:t>
            </a:r>
            <a:r>
              <a:rPr lang="en-US" i="1" dirty="0">
                <a:cs typeface="+mj-cs"/>
              </a:rPr>
              <a:t>NA </a:t>
            </a:r>
            <a:r>
              <a:rPr lang="en-US" dirty="0">
                <a:cs typeface="+mj-cs"/>
              </a:rPr>
              <a:t>(in units of atoms -per- cm3), while the n-type volume has an average donor impurity concentration of </a:t>
            </a:r>
            <a:r>
              <a:rPr lang="en-US" i="1" dirty="0">
                <a:cs typeface="+mj-cs"/>
              </a:rPr>
              <a:t>ND</a:t>
            </a:r>
            <a:r>
              <a:rPr lang="en-US" dirty="0">
                <a:cs typeface="+mj-cs"/>
              </a:rPr>
              <a:t>. Although the impurity concentration profiles in either diode region are rarely constant, independent of position variable </a:t>
            </a:r>
            <a:r>
              <a:rPr lang="en-US" i="1" dirty="0">
                <a:cs typeface="+mj-cs"/>
              </a:rPr>
              <a:t>x </a:t>
            </a:r>
            <a:r>
              <a:rPr lang="en-US" dirty="0">
                <a:cs typeface="+mj-cs"/>
              </a:rPr>
              <a:t>in the diagram, the salient features of diode operation can be gleaned by assuming that these doping concentrations are constant at their respective average values, or at least at some appropriately corrected average values. The thickness of the p-region is noted as </a:t>
            </a:r>
            <a:r>
              <a:rPr lang="en-US" i="1" dirty="0" err="1">
                <a:cs typeface="+mj-cs"/>
              </a:rPr>
              <a:t>Wp</a:t>
            </a:r>
            <a:r>
              <a:rPr lang="en-US" dirty="0">
                <a:cs typeface="+mj-cs"/>
              </a:rPr>
              <a:t>, while that of the n-type crystal is </a:t>
            </a:r>
            <a:r>
              <a:rPr lang="en-US" i="1" dirty="0" err="1">
                <a:cs typeface="+mj-cs"/>
              </a:rPr>
              <a:t>Wn</a:t>
            </a:r>
            <a:r>
              <a:rPr lang="en-US" dirty="0">
                <a:cs typeface="+mj-cs"/>
              </a:rPr>
              <a:t>. On the other hand, dimensions </a:t>
            </a:r>
            <a:r>
              <a:rPr lang="en-US" i="1" dirty="0">
                <a:cs typeface="+mj-cs"/>
              </a:rPr>
              <a:t>L </a:t>
            </a:r>
            <a:r>
              <a:rPr lang="en-US" dirty="0">
                <a:cs typeface="+mj-cs"/>
              </a:rPr>
              <a:t>and </a:t>
            </a:r>
            <a:r>
              <a:rPr lang="en-US" i="1" dirty="0">
                <a:cs typeface="+mj-cs"/>
              </a:rPr>
              <a:t>H </a:t>
            </a:r>
            <a:r>
              <a:rPr lang="en-US" dirty="0">
                <a:cs typeface="+mj-cs"/>
              </a:rPr>
              <a:t>define the cross section </a:t>
            </a:r>
            <a:r>
              <a:rPr lang="en-US" b="1" i="1" dirty="0">
                <a:cs typeface="+mj-cs"/>
              </a:rPr>
              <a:t>junction area</a:t>
            </a:r>
            <a:r>
              <a:rPr lang="en-US" dirty="0">
                <a:cs typeface="+mj-cs"/>
              </a:rPr>
              <a:t>, say </a:t>
            </a:r>
            <a:r>
              <a:rPr lang="en-US" i="1" dirty="0">
                <a:cs typeface="+mj-cs"/>
              </a:rPr>
              <a:t>A</a:t>
            </a:r>
            <a:r>
              <a:rPr lang="en-US" dirty="0">
                <a:cs typeface="+mj-cs"/>
              </a:rPr>
              <a:t>, as </a:t>
            </a:r>
            <a:r>
              <a:rPr lang="en-US" i="1" dirty="0">
                <a:cs typeface="+mj-cs"/>
              </a:rPr>
              <a:t>A= L</a:t>
            </a:r>
            <a:r>
              <a:rPr lang="en-US" i="1" dirty="0"/>
              <a:t>H</a:t>
            </a:r>
            <a:r>
              <a:rPr lang="en-US" dirty="0"/>
              <a:t>.</a:t>
            </a:r>
            <a:endParaRPr lang="ar-SA" dirty="0"/>
          </a:p>
        </p:txBody>
      </p:sp>
    </p:spTree>
    <p:extLst>
      <p:ext uri="{BB962C8B-B14F-4D97-AF65-F5344CB8AC3E}">
        <p14:creationId xmlns:p14="http://schemas.microsoft.com/office/powerpoint/2010/main" val="1863938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8280920"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238" y="3841711"/>
            <a:ext cx="5250735" cy="278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3861048"/>
            <a:ext cx="3384630" cy="2768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5158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0779"/>
            <a:ext cx="3105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557" y="317128"/>
            <a:ext cx="5273939" cy="4027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745369"/>
            <a:ext cx="3655052" cy="17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37" y="4560787"/>
            <a:ext cx="8906859" cy="1700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1412776"/>
            <a:ext cx="3762557"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3606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971" y="620688"/>
            <a:ext cx="6200775" cy="88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66" y="1507349"/>
            <a:ext cx="8783714" cy="2281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789040"/>
            <a:ext cx="864096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8389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47148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00" y="4077072"/>
            <a:ext cx="4118484"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699" y="598215"/>
            <a:ext cx="427228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5" y="796520"/>
            <a:ext cx="4716016" cy="595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6945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04" y="260647"/>
            <a:ext cx="8531178" cy="6416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0584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3"/>
            <a:ext cx="8568952"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97163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TotalTime>
  <Words>251</Words>
  <Application>Microsoft Office PowerPoint</Application>
  <PresentationFormat>On-screen Show (4:3)</PresentationFormat>
  <Paragraphs>13</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  Physical Electronics                             lecture-9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Electronics                             lecture-1</dc:title>
  <dc:creator>Dr.SUHA ALNASSAR</dc:creator>
  <cp:lastModifiedBy>Dr.SUHA ALNASSAR</cp:lastModifiedBy>
  <cp:revision>69</cp:revision>
  <dcterms:created xsi:type="dcterms:W3CDTF">2015-12-06T18:43:31Z</dcterms:created>
  <dcterms:modified xsi:type="dcterms:W3CDTF">2015-12-10T18:11:25Z</dcterms:modified>
</cp:coreProperties>
</file>